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61" r:id="rId9"/>
    <p:sldId id="273" r:id="rId10"/>
    <p:sldId id="275" r:id="rId11"/>
    <p:sldId id="274" r:id="rId12"/>
    <p:sldId id="276" r:id="rId13"/>
    <p:sldId id="263" r:id="rId14"/>
    <p:sldId id="264" r:id="rId15"/>
    <p:sldId id="266" r:id="rId16"/>
    <p:sldId id="267" r:id="rId17"/>
    <p:sldId id="265"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C6CDC-A0B8-4CA8-BB8F-46D0C04F6E65}" v="9" dt="2022-03-18T16:32:34.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59" d="100"/>
          <a:sy n="59" d="100"/>
        </p:scale>
        <p:origin x="10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A19E-CEDE-49D6-9293-218481650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2BBA0D-CCA4-4DB5-A8B2-E2ACE74CD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88C023-95D6-439F-B5D4-D26B41B97C98}"/>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5" name="Footer Placeholder 4">
            <a:extLst>
              <a:ext uri="{FF2B5EF4-FFF2-40B4-BE49-F238E27FC236}">
                <a16:creationId xmlns:a16="http://schemas.microsoft.com/office/drawing/2014/main" id="{2A0B24FF-E9A5-4181-9615-161042F81E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F67B8A-DCA5-48A1-8835-17C96CC44A94}"/>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21241453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B610-C64B-4BCD-B66E-CD4B9DA04D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BC60A9-6690-4734-AC06-C4F27BE7B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82C74-1643-4F4F-9CBE-41D07C4541A1}"/>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5" name="Footer Placeholder 4">
            <a:extLst>
              <a:ext uri="{FF2B5EF4-FFF2-40B4-BE49-F238E27FC236}">
                <a16:creationId xmlns:a16="http://schemas.microsoft.com/office/drawing/2014/main" id="{752EBC9A-7A49-45BF-BD23-73774071AC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08B65-5B1A-4AF9-A664-2C6C42CA270F}"/>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163923711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6F4053-7540-4E53-9A69-77711A51C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3E2F81-6C31-4F65-A218-6A8565131E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2FF3A1-3AEF-4868-8179-7D1B6FEF09E3}"/>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5" name="Footer Placeholder 4">
            <a:extLst>
              <a:ext uri="{FF2B5EF4-FFF2-40B4-BE49-F238E27FC236}">
                <a16:creationId xmlns:a16="http://schemas.microsoft.com/office/drawing/2014/main" id="{1CC96F41-0CB4-4ED0-BF8D-4F831E50F5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F84668-1C47-43AA-B0F4-95E334EA15E9}"/>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263532751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DDCE-88F2-434A-90D9-4DF07CD567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F96D01-6266-42D1-867D-350E14F01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2EE90-396A-4F8E-933D-BFE10040DF13}"/>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5" name="Footer Placeholder 4">
            <a:extLst>
              <a:ext uri="{FF2B5EF4-FFF2-40B4-BE49-F238E27FC236}">
                <a16:creationId xmlns:a16="http://schemas.microsoft.com/office/drawing/2014/main" id="{AE8B88E9-ADD7-4E10-9F16-EB28054B8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13E0CE-C047-4E36-B57E-8D3703636B62}"/>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20282502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F5A7-1D38-4818-9A24-B6BE1FBA81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5416E9-6672-400B-B798-2DA0CE71B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71DFE-4E4F-4927-A5C2-19C41376BE9F}"/>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5" name="Footer Placeholder 4">
            <a:extLst>
              <a:ext uri="{FF2B5EF4-FFF2-40B4-BE49-F238E27FC236}">
                <a16:creationId xmlns:a16="http://schemas.microsoft.com/office/drawing/2014/main" id="{052F18F9-34C1-431F-9714-437A2D6059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243FE-D23E-40D5-992A-EBAC57D70BC5}"/>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342610545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4184-8F73-4053-B2C9-C7D6B58C83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B3B43A-9EF8-4299-9B02-A3DAD3CCE5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8F79DB-1B12-46A1-999A-DF9135CDDD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F17651-BD88-4C96-87B3-81C3656FE410}"/>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6" name="Footer Placeholder 5">
            <a:extLst>
              <a:ext uri="{FF2B5EF4-FFF2-40B4-BE49-F238E27FC236}">
                <a16:creationId xmlns:a16="http://schemas.microsoft.com/office/drawing/2014/main" id="{2347A394-00CF-47F3-8FC8-5E93FBCFFD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5A8979-2415-432A-A77F-671B3193FB25}"/>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14262260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C91F-49CB-4036-B8A6-FAADB4F0F6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8C9CAF-9FB6-4D20-A164-BB6DE89F28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0FB6B-9410-4065-8465-089B03614E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674995-EF05-4BD1-B6A7-3655231B4D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AB702-1EF5-430C-BA39-CFCAD2349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6339B2-8DAD-48C1-BFEB-B0A33BA846F7}"/>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8" name="Footer Placeholder 7">
            <a:extLst>
              <a:ext uri="{FF2B5EF4-FFF2-40B4-BE49-F238E27FC236}">
                <a16:creationId xmlns:a16="http://schemas.microsoft.com/office/drawing/2014/main" id="{EE77C50E-066F-424C-904E-DB29EE911E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CF093E-CFA7-42D8-8BF3-785EC6511F50}"/>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108569301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070-0E9C-40C2-901E-2AB6FFF5B6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9A0A31-9458-4E89-8590-F1F0FBF040E2}"/>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4" name="Footer Placeholder 3">
            <a:extLst>
              <a:ext uri="{FF2B5EF4-FFF2-40B4-BE49-F238E27FC236}">
                <a16:creationId xmlns:a16="http://schemas.microsoft.com/office/drawing/2014/main" id="{4F69E256-E19A-4A49-8C81-0BBAE15A21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9ACFB8-190F-46D0-8FEE-23D528984BB7}"/>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427679948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BACD4-4909-4E01-802F-BF19E3A5AACC}"/>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3" name="Footer Placeholder 2">
            <a:extLst>
              <a:ext uri="{FF2B5EF4-FFF2-40B4-BE49-F238E27FC236}">
                <a16:creationId xmlns:a16="http://schemas.microsoft.com/office/drawing/2014/main" id="{CCDE07F1-B40F-46A7-9107-B525193CFC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286A74-AF38-4392-AE9E-33C1CA9E1677}"/>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36735113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FDAF-9DF4-4A7F-87B3-F673154EC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060DEE-8EC8-43B2-98CF-C4DBB3765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084A16-FAEC-4852-8609-D55CB6B7E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88EFE-F0CA-4C71-99A8-E20117225844}"/>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6" name="Footer Placeholder 5">
            <a:extLst>
              <a:ext uri="{FF2B5EF4-FFF2-40B4-BE49-F238E27FC236}">
                <a16:creationId xmlns:a16="http://schemas.microsoft.com/office/drawing/2014/main" id="{52034EA8-B8C3-4967-8D00-1305F1082D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078A81-FE7A-42B5-98D2-1C8523ACB522}"/>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126413275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EC4B-F6F6-4579-8826-48FD61B82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837C5C-D031-4157-AD33-EF081604C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133290-C689-4E9C-80EA-052D3D786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A5E25-6488-446C-AF36-AA3B140425B4}"/>
              </a:ext>
            </a:extLst>
          </p:cNvPr>
          <p:cNvSpPr>
            <a:spLocks noGrp="1"/>
          </p:cNvSpPr>
          <p:nvPr>
            <p:ph type="dt" sz="half" idx="10"/>
          </p:nvPr>
        </p:nvSpPr>
        <p:spPr/>
        <p:txBody>
          <a:bodyPr/>
          <a:lstStyle/>
          <a:p>
            <a:fld id="{D87B375B-FA87-442E-BE56-6ADA30757957}" type="datetimeFigureOut">
              <a:rPr lang="en-GB" smtClean="0"/>
              <a:t>18/03/2022</a:t>
            </a:fld>
            <a:endParaRPr lang="en-GB"/>
          </a:p>
        </p:txBody>
      </p:sp>
      <p:sp>
        <p:nvSpPr>
          <p:cNvPr id="6" name="Footer Placeholder 5">
            <a:extLst>
              <a:ext uri="{FF2B5EF4-FFF2-40B4-BE49-F238E27FC236}">
                <a16:creationId xmlns:a16="http://schemas.microsoft.com/office/drawing/2014/main" id="{F239D222-A4E6-4572-9D9F-38E3F9D1D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E81177-23FE-4CF7-A1E9-034A339554C8}"/>
              </a:ext>
            </a:extLst>
          </p:cNvPr>
          <p:cNvSpPr>
            <a:spLocks noGrp="1"/>
          </p:cNvSpPr>
          <p:nvPr>
            <p:ph type="sldNum" sz="quarter" idx="12"/>
          </p:nvPr>
        </p:nvSpPr>
        <p:spPr/>
        <p:txBody>
          <a:bodyPr/>
          <a:lstStyle/>
          <a:p>
            <a:fld id="{AA112267-5DA2-43E2-8865-60BFD8E170DF}" type="slidenum">
              <a:rPr lang="en-GB" smtClean="0"/>
              <a:t>‹#›</a:t>
            </a:fld>
            <a:endParaRPr lang="en-GB"/>
          </a:p>
        </p:txBody>
      </p:sp>
    </p:spTree>
    <p:extLst>
      <p:ext uri="{BB962C8B-B14F-4D97-AF65-F5344CB8AC3E}">
        <p14:creationId xmlns:p14="http://schemas.microsoft.com/office/powerpoint/2010/main" val="125305413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7B1FB8-5BBB-4685-A5DA-A139C76D3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8343C-919B-4811-9BEF-759EC8668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FEE0D9-5856-4C4C-BD89-9C0DBBDA5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B375B-FA87-442E-BE56-6ADA30757957}" type="datetimeFigureOut">
              <a:rPr lang="en-GB" smtClean="0"/>
              <a:t>18/03/2022</a:t>
            </a:fld>
            <a:endParaRPr lang="en-GB"/>
          </a:p>
        </p:txBody>
      </p:sp>
      <p:sp>
        <p:nvSpPr>
          <p:cNvPr id="5" name="Footer Placeholder 4">
            <a:extLst>
              <a:ext uri="{FF2B5EF4-FFF2-40B4-BE49-F238E27FC236}">
                <a16:creationId xmlns:a16="http://schemas.microsoft.com/office/drawing/2014/main" id="{F16A21E7-0D6C-468E-A021-5ABB4813D6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0D6675-AF88-434B-B015-AD2B999A0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2267-5DA2-43E2-8865-60BFD8E170DF}" type="slidenum">
              <a:rPr lang="en-GB" smtClean="0"/>
              <a:t>‹#›</a:t>
            </a:fld>
            <a:endParaRPr lang="en-GB"/>
          </a:p>
        </p:txBody>
      </p:sp>
    </p:spTree>
    <p:extLst>
      <p:ext uri="{BB962C8B-B14F-4D97-AF65-F5344CB8AC3E}">
        <p14:creationId xmlns:p14="http://schemas.microsoft.com/office/powerpoint/2010/main" val="348995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youtube.com/watch?v=DrXISoPuCGg&amp;t=1s"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ield of yellow flowers&#10;&#10;Description automatically generated">
            <a:extLst>
              <a:ext uri="{FF2B5EF4-FFF2-40B4-BE49-F238E27FC236}">
                <a16:creationId xmlns:a16="http://schemas.microsoft.com/office/drawing/2014/main" id="{97059347-F45E-4141-B70E-9B421ABA3916}"/>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11089" r="2244" b="-1"/>
          <a:stretch/>
        </p:blipFill>
        <p:spPr>
          <a:xfrm>
            <a:off x="20" y="1"/>
            <a:ext cx="12191980" cy="6857999"/>
          </a:xfrm>
          <a:prstGeom prst="rect">
            <a:avLst/>
          </a:prstGeom>
        </p:spPr>
      </p:pic>
      <p:sp>
        <p:nvSpPr>
          <p:cNvPr id="2" name="Title 1">
            <a:extLst>
              <a:ext uri="{FF2B5EF4-FFF2-40B4-BE49-F238E27FC236}">
                <a16:creationId xmlns:a16="http://schemas.microsoft.com/office/drawing/2014/main" id="{FE40DA71-8F0D-41CB-8428-1865E687C20A}"/>
              </a:ext>
            </a:extLst>
          </p:cNvPr>
          <p:cNvSpPr>
            <a:spLocks noGrp="1"/>
          </p:cNvSpPr>
          <p:nvPr>
            <p:ph type="ctrTitle"/>
          </p:nvPr>
        </p:nvSpPr>
        <p:spPr>
          <a:xfrm>
            <a:off x="1524000" y="1122362"/>
            <a:ext cx="9144000" cy="2900518"/>
          </a:xfrm>
        </p:spPr>
        <p:txBody>
          <a:bodyPr>
            <a:normAutofit/>
          </a:bodyPr>
          <a:lstStyle/>
          <a:p>
            <a:r>
              <a:rPr lang="en-GB" b="1" dirty="0">
                <a:ln w="0"/>
                <a:effectLst>
                  <a:outerShdw blurRad="38100" dist="19050" dir="2700000" algn="tl" rotWithShape="0">
                    <a:schemeClr val="dk1">
                      <a:alpha val="40000"/>
                    </a:schemeClr>
                  </a:outerShdw>
                </a:effectLst>
              </a:rPr>
              <a:t>A Liturgy for Peace</a:t>
            </a:r>
          </a:p>
        </p:txBody>
      </p:sp>
      <p:sp>
        <p:nvSpPr>
          <p:cNvPr id="3" name="Subtitle 2">
            <a:extLst>
              <a:ext uri="{FF2B5EF4-FFF2-40B4-BE49-F238E27FC236}">
                <a16:creationId xmlns:a16="http://schemas.microsoft.com/office/drawing/2014/main" id="{8EF404D3-9571-4D7D-B59D-DC9F23D0E6AB}"/>
              </a:ext>
            </a:extLst>
          </p:cNvPr>
          <p:cNvSpPr>
            <a:spLocks noGrp="1"/>
          </p:cNvSpPr>
          <p:nvPr>
            <p:ph type="subTitle" idx="1"/>
          </p:nvPr>
        </p:nvSpPr>
        <p:spPr>
          <a:xfrm>
            <a:off x="1524000" y="4159404"/>
            <a:ext cx="9144000" cy="1098395"/>
          </a:xfrm>
        </p:spPr>
        <p:txBody>
          <a:bodyPr>
            <a:normAutofit/>
          </a:bodyPr>
          <a:lstStyle/>
          <a:p>
            <a:r>
              <a:rPr lang="en-GB" dirty="0">
                <a:solidFill>
                  <a:srgbClr val="FFFFFF"/>
                </a:solidFill>
              </a:rPr>
              <a:t>In Ukraine and all parts of the world where people suffer from war.</a:t>
            </a:r>
          </a:p>
        </p:txBody>
      </p:sp>
    </p:spTree>
    <p:extLst>
      <p:ext uri="{BB962C8B-B14F-4D97-AF65-F5344CB8AC3E}">
        <p14:creationId xmlns:p14="http://schemas.microsoft.com/office/powerpoint/2010/main" val="2617484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BA580B-D13D-4DE2-952D-E0E4F7CFA37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58091" y="271459"/>
            <a:ext cx="10166502" cy="3785652"/>
          </a:xfrm>
          <a:prstGeom prst="rect">
            <a:avLst/>
          </a:prstGeom>
          <a:noFill/>
        </p:spPr>
        <p:txBody>
          <a:bodyPr wrap="square">
            <a:spAutoFit/>
          </a:bodyPr>
          <a:lstStyle/>
          <a:p>
            <a:r>
              <a:rPr lang="en-US" sz="2000" b="1" dirty="0"/>
              <a:t>From the Word of God</a:t>
            </a:r>
          </a:p>
          <a:p>
            <a:endParaRPr lang="en-US" sz="2000" dirty="0"/>
          </a:p>
          <a:p>
            <a:r>
              <a:rPr lang="en-US" sz="2000" dirty="0"/>
              <a:t>‘I have made your name known to those whom you gave me from the world. They were yours, and you gave them to me, and they have kept your word. Now they know that everything you have given me is from you; for the words that you gave to me I have given to them, and they have received them and know in truth that I came from you; and they have believed that you sent me. I am asking on their behalf; I am not asking on behalf of the world, but on behalf of those whom you gave me, because they are yours. All mine are yours, and yours are mine; and I have been glorified in them. And now I am no longer in the world, but they are in the world, and I am coming to you. </a:t>
            </a:r>
          </a:p>
          <a:p>
            <a:endParaRPr lang="en-US" sz="2000" dirty="0"/>
          </a:p>
          <a:p>
            <a:endParaRPr lang="en-US" sz="2000" dirty="0"/>
          </a:p>
        </p:txBody>
      </p:sp>
    </p:spTree>
    <p:extLst>
      <p:ext uri="{BB962C8B-B14F-4D97-AF65-F5344CB8AC3E}">
        <p14:creationId xmlns:p14="http://schemas.microsoft.com/office/powerpoint/2010/main" val="1601858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BA580B-D13D-4DE2-952D-E0E4F7CFA37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71153" y="271459"/>
            <a:ext cx="10153439" cy="3785652"/>
          </a:xfrm>
          <a:prstGeom prst="rect">
            <a:avLst/>
          </a:prstGeom>
          <a:noFill/>
        </p:spPr>
        <p:txBody>
          <a:bodyPr wrap="square">
            <a:spAutoFit/>
          </a:bodyPr>
          <a:lstStyle/>
          <a:p>
            <a:r>
              <a:rPr lang="en-US" sz="2000" b="1" dirty="0"/>
              <a:t>From the Word of God</a:t>
            </a:r>
          </a:p>
          <a:p>
            <a:endParaRPr lang="en-US" sz="2000" b="1" dirty="0"/>
          </a:p>
          <a:p>
            <a:r>
              <a:rPr lang="en-US" sz="2000" dirty="0"/>
              <a:t>Holy Father, protect them in your name that you have given me, so that they may be one, as we are one. While I was with them, I protected them in your name that you have given me. I guarded them, and not one of them was lost except the one destined to be lost, so that the scripture might be fulfilled. But now I am coming to you, and I speak these things in the world so that they may have my joy made complete in themselves. I have given them your word, and the world has hated them because they do not belong to the world, just as I do not belong to the world. I am not asking you to take them out of the world, but I ask you to protect them from the evil one. They do not belong to the world, just as I do not belong to the world. Sanctify them in the truth; your word is truth. As you have sent me into the world, so I have sent them into the world. And for their sakes I sanctify myself, so that they also may be sanctified in truth.</a:t>
            </a:r>
          </a:p>
        </p:txBody>
      </p:sp>
    </p:spTree>
    <p:extLst>
      <p:ext uri="{BB962C8B-B14F-4D97-AF65-F5344CB8AC3E}">
        <p14:creationId xmlns:p14="http://schemas.microsoft.com/office/powerpoint/2010/main" val="3092532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BA580B-D13D-4DE2-952D-E0E4F7CFA37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45029" y="271459"/>
            <a:ext cx="10179564" cy="4401205"/>
          </a:xfrm>
          <a:prstGeom prst="rect">
            <a:avLst/>
          </a:prstGeom>
          <a:noFill/>
        </p:spPr>
        <p:txBody>
          <a:bodyPr wrap="square">
            <a:spAutoFit/>
          </a:bodyPr>
          <a:lstStyle/>
          <a:p>
            <a:r>
              <a:rPr lang="en-US" sz="2000" b="1" dirty="0"/>
              <a:t>From the Word of God</a:t>
            </a:r>
          </a:p>
          <a:p>
            <a:endParaRPr lang="en-US" sz="2000" b="1" dirty="0"/>
          </a:p>
          <a:p>
            <a:r>
              <a:rPr lang="en-US" sz="2000" dirty="0"/>
              <a:t>‘I ask not only on behalf of these, but also on behalf of those who will believe in me through their word, that they may all be one. As you, Father, are in me and I am in you, may they also be in us, so that the world may believe that you have sent me. The glory that you have given me I have given them, so that they may be one, as we are one, I in them and you in me, that they may become completely one, so that the world may know that you have sent me and have loved them even as you have loved me. Father, I desire that those also, whom you have given me, may be with me where I am, to see my glory, which you have given me because you loved me before the foundation of the world.</a:t>
            </a:r>
          </a:p>
          <a:p>
            <a:endParaRPr lang="en-US" sz="2000" dirty="0"/>
          </a:p>
          <a:p>
            <a:r>
              <a:rPr lang="en-US" sz="2000" dirty="0"/>
              <a:t>‘Righteous Father, the world does not know you, but I know you; and these know that you have sent me. I made your name known to them, and I will make it known, so that the love with which you have loved me may be in them, and I in them.’</a:t>
            </a:r>
            <a:endParaRPr lang="en-US" sz="2000" b="1" dirty="0"/>
          </a:p>
        </p:txBody>
      </p:sp>
    </p:spTree>
    <p:extLst>
      <p:ext uri="{BB962C8B-B14F-4D97-AF65-F5344CB8AC3E}">
        <p14:creationId xmlns:p14="http://schemas.microsoft.com/office/powerpoint/2010/main" val="1464351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AF1E31-E20B-47F0-A332-77E0CC98C82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71154" y="271459"/>
            <a:ext cx="10140186" cy="1938992"/>
          </a:xfrm>
          <a:prstGeom prst="rect">
            <a:avLst/>
          </a:prstGeom>
          <a:noFill/>
        </p:spPr>
        <p:txBody>
          <a:bodyPr wrap="square">
            <a:spAutoFit/>
          </a:bodyPr>
          <a:lstStyle/>
          <a:p>
            <a:r>
              <a:rPr lang="en-US" sz="2000" b="1" dirty="0"/>
              <a:t>Intercessions</a:t>
            </a:r>
          </a:p>
          <a:p>
            <a:endParaRPr lang="en-US" sz="2000" dirty="0"/>
          </a:p>
          <a:p>
            <a:r>
              <a:rPr lang="en-US" sz="2000" dirty="0"/>
              <a:t>Please add your intercession to Chat – </a:t>
            </a:r>
          </a:p>
          <a:p>
            <a:r>
              <a:rPr lang="en-US" sz="2000" dirty="0"/>
              <a:t>or raise your hand physically – </a:t>
            </a:r>
          </a:p>
          <a:p>
            <a:r>
              <a:rPr lang="en-US" sz="2000" dirty="0"/>
              <a:t>or use the Raise Hand “Reaction” </a:t>
            </a:r>
          </a:p>
          <a:p>
            <a:r>
              <a:rPr lang="en-US" sz="2000" dirty="0"/>
              <a:t>to share the prayer of your heart today.</a:t>
            </a:r>
          </a:p>
        </p:txBody>
      </p:sp>
    </p:spTree>
    <p:extLst>
      <p:ext uri="{BB962C8B-B14F-4D97-AF65-F5344CB8AC3E}">
        <p14:creationId xmlns:p14="http://schemas.microsoft.com/office/powerpoint/2010/main" val="1819611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639D660-A054-45D5-A7CA-D13170AB8E7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l="8854" r="4018" b="-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0CA7C6E-F2FD-436A-B29F-685A5FCCD216}"/>
              </a:ext>
            </a:extLst>
          </p:cNvPr>
          <p:cNvSpPr txBox="1"/>
          <p:nvPr/>
        </p:nvSpPr>
        <p:spPr>
          <a:xfrm>
            <a:off x="1060174" y="267063"/>
            <a:ext cx="10906539" cy="2352952"/>
          </a:xfrm>
          <a:prstGeom prst="rect">
            <a:avLst/>
          </a:prstGeom>
          <a:noFill/>
        </p:spPr>
        <p:txBody>
          <a:bodyPr wrap="square">
            <a:spAutoFit/>
          </a:bodyPr>
          <a:lstStyle/>
          <a:p>
            <a:pPr>
              <a:lnSpc>
                <a:spcPct val="150000"/>
              </a:lnSpc>
            </a:pPr>
            <a:r>
              <a:rPr lang="en-US" sz="2000" b="1" dirty="0"/>
              <a:t>Sowing Seeds of Hope…</a:t>
            </a:r>
          </a:p>
          <a:p>
            <a:pPr>
              <a:lnSpc>
                <a:spcPct val="150000"/>
              </a:lnSpc>
            </a:pPr>
            <a:r>
              <a:rPr lang="en-US" sz="2000" dirty="0"/>
              <a:t>The national flower of Ukraine is the sunflower.</a:t>
            </a:r>
          </a:p>
          <a:p>
            <a:pPr>
              <a:lnSpc>
                <a:spcPct val="150000"/>
              </a:lnSpc>
            </a:pPr>
            <a:r>
              <a:rPr lang="en-US" sz="2000" dirty="0"/>
              <a:t>From the small seed, a great plant can grow. Its flower blooms like the sun.</a:t>
            </a:r>
          </a:p>
          <a:p>
            <a:pPr>
              <a:lnSpc>
                <a:spcPct val="150000"/>
              </a:lnSpc>
            </a:pPr>
            <a:r>
              <a:rPr lang="en-US" sz="2000" dirty="0"/>
              <a:t>Fields of sunflowers glow in the summer sun. </a:t>
            </a:r>
          </a:p>
          <a:p>
            <a:pPr>
              <a:lnSpc>
                <a:spcPct val="150000"/>
              </a:lnSpc>
            </a:pPr>
            <a:r>
              <a:rPr lang="en-US" sz="2000" dirty="0"/>
              <a:t>In the harvest, the seeds offer oil to humans and food for creatures in the winter. </a:t>
            </a:r>
          </a:p>
        </p:txBody>
      </p:sp>
    </p:spTree>
    <p:extLst>
      <p:ext uri="{BB962C8B-B14F-4D97-AF65-F5344CB8AC3E}">
        <p14:creationId xmlns:p14="http://schemas.microsoft.com/office/powerpoint/2010/main" val="2503279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17DF675-0A69-4D16-9A4B-8D28791EC4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Lst>
          </a:blip>
          <a:srcRect l="8854" r="4018" b="-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0CA7C6E-F2FD-436A-B29F-685A5FCCD216}"/>
              </a:ext>
            </a:extLst>
          </p:cNvPr>
          <p:cNvSpPr txBox="1"/>
          <p:nvPr/>
        </p:nvSpPr>
        <p:spPr>
          <a:xfrm>
            <a:off x="993913" y="267063"/>
            <a:ext cx="10946296" cy="1429622"/>
          </a:xfrm>
          <a:prstGeom prst="rect">
            <a:avLst/>
          </a:prstGeom>
          <a:noFill/>
        </p:spPr>
        <p:txBody>
          <a:bodyPr wrap="square">
            <a:spAutoFit/>
          </a:bodyPr>
          <a:lstStyle/>
          <a:p>
            <a:pPr>
              <a:lnSpc>
                <a:spcPct val="150000"/>
              </a:lnSpc>
            </a:pPr>
            <a:r>
              <a:rPr lang="en-US" sz="2000" b="1" dirty="0"/>
              <a:t>Sowing Seeds of Hope…	</a:t>
            </a:r>
          </a:p>
          <a:p>
            <a:pPr>
              <a:lnSpc>
                <a:spcPct val="150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Our seeds represent the seeds of our hope – for peace – for light – for justice – for mercy – for all that God offers abundantly to his world.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540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3FC6011A-1746-4DE4-8BFE-6F860098409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8854" r="401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947D4D4-A93F-4EF0-AB8B-5B34F710A434}"/>
              </a:ext>
            </a:extLst>
          </p:cNvPr>
          <p:cNvSpPr txBox="1"/>
          <p:nvPr/>
        </p:nvSpPr>
        <p:spPr>
          <a:xfrm>
            <a:off x="1060173" y="267063"/>
            <a:ext cx="10880035" cy="1388201"/>
          </a:xfrm>
          <a:prstGeom prst="rect">
            <a:avLst/>
          </a:prstGeom>
          <a:noFill/>
        </p:spPr>
        <p:txBody>
          <a:bodyPr wrap="square">
            <a:spAutoFit/>
          </a:bodyPr>
          <a:lstStyle/>
          <a:p>
            <a:pPr>
              <a:lnSpc>
                <a:spcPct val="150000"/>
              </a:lnSpc>
            </a:pPr>
            <a:r>
              <a:rPr lang="en-US" sz="2000" b="1" dirty="0">
                <a:solidFill>
                  <a:schemeClr val="bg1"/>
                </a:solidFill>
              </a:rPr>
              <a:t>Sowing Seeds of Hope…</a:t>
            </a:r>
          </a:p>
          <a:p>
            <a:pPr>
              <a:lnSpc>
                <a:spcPct val="150000"/>
              </a:lnSpc>
            </a:pPr>
            <a:r>
              <a:rPr lang="en-US" sz="2000" dirty="0">
                <a:solidFill>
                  <a:schemeClr val="bg1"/>
                </a:solidFill>
              </a:rPr>
              <a:t>We sow our seeds in hope that the sun again will rise in power, peace and joy over Europe.</a:t>
            </a:r>
          </a:p>
          <a:p>
            <a:pPr>
              <a:lnSpc>
                <a:spcPct val="150000"/>
              </a:lnSpc>
            </a:pPr>
            <a:endParaRPr lang="en-US" dirty="0"/>
          </a:p>
        </p:txBody>
      </p:sp>
    </p:spTree>
    <p:extLst>
      <p:ext uri="{BB962C8B-B14F-4D97-AF65-F5344CB8AC3E}">
        <p14:creationId xmlns:p14="http://schemas.microsoft.com/office/powerpoint/2010/main" val="25528201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B3A84A-7B34-433F-B75A-4C9FECFF65B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8854" r="4018"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0221A77-05F7-4E46-8966-7B7B99D63095}"/>
              </a:ext>
            </a:extLst>
          </p:cNvPr>
          <p:cNvSpPr txBox="1"/>
          <p:nvPr/>
        </p:nvSpPr>
        <p:spPr>
          <a:xfrm>
            <a:off x="1073425" y="276789"/>
            <a:ext cx="10721009" cy="1891287"/>
          </a:xfrm>
          <a:prstGeom prst="rect">
            <a:avLst/>
          </a:prstGeom>
          <a:noFill/>
        </p:spPr>
        <p:txBody>
          <a:bodyPr wrap="square">
            <a:spAutoFit/>
          </a:bodyPr>
          <a:lstStyle/>
          <a:p>
            <a:pPr defTabSz="360000">
              <a:lnSpc>
                <a:spcPct val="150000"/>
              </a:lnSpc>
            </a:pPr>
            <a:r>
              <a:rPr lang="en-US" sz="2000" b="1" dirty="0"/>
              <a:t>Closing Responses</a:t>
            </a:r>
          </a:p>
          <a:p>
            <a:pPr defTabSz="360000">
              <a:lnSpc>
                <a:spcPct val="150000"/>
              </a:lnSpc>
            </a:pPr>
            <a:r>
              <a:rPr lang="en-US" sz="2000" dirty="0"/>
              <a:t>Voice 1	Creator God, you gave the sun for our light and our warmth:</a:t>
            </a:r>
          </a:p>
          <a:p>
            <a:pPr defTabSz="360000">
              <a:lnSpc>
                <a:spcPct val="150000"/>
              </a:lnSpc>
            </a:pPr>
            <a:r>
              <a:rPr lang="en-US" sz="2000" dirty="0"/>
              <a:t>All			May your children again know the light of your love</a:t>
            </a:r>
          </a:p>
          <a:p>
            <a:pPr defTabSz="360000">
              <a:lnSpc>
                <a:spcPct val="150000"/>
              </a:lnSpc>
            </a:pPr>
            <a:r>
              <a:rPr lang="en-US" sz="2000" dirty="0"/>
              <a:t>			and the warmth of your healing.</a:t>
            </a:r>
          </a:p>
        </p:txBody>
      </p:sp>
    </p:spTree>
    <p:extLst>
      <p:ext uri="{BB962C8B-B14F-4D97-AF65-F5344CB8AC3E}">
        <p14:creationId xmlns:p14="http://schemas.microsoft.com/office/powerpoint/2010/main" val="4208960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B3A84A-7B34-433F-B75A-4C9FECFF65B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8854" r="4018"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0221A77-05F7-4E46-8966-7B7B99D63095}"/>
              </a:ext>
            </a:extLst>
          </p:cNvPr>
          <p:cNvSpPr txBox="1"/>
          <p:nvPr/>
        </p:nvSpPr>
        <p:spPr>
          <a:xfrm>
            <a:off x="1073427" y="276789"/>
            <a:ext cx="11449878" cy="2814617"/>
          </a:xfrm>
          <a:prstGeom prst="rect">
            <a:avLst/>
          </a:prstGeom>
          <a:noFill/>
        </p:spPr>
        <p:txBody>
          <a:bodyPr wrap="square">
            <a:spAutoFit/>
          </a:bodyPr>
          <a:lstStyle/>
          <a:p>
            <a:pPr defTabSz="360000">
              <a:lnSpc>
                <a:spcPct val="150000"/>
              </a:lnSpc>
            </a:pPr>
            <a:r>
              <a:rPr lang="en-US" sz="2000" b="1" dirty="0"/>
              <a:t>Closing Responses</a:t>
            </a:r>
          </a:p>
          <a:p>
            <a:pPr defTabSz="360000">
              <a:lnSpc>
                <a:spcPct val="150000"/>
              </a:lnSpc>
            </a:pPr>
            <a:r>
              <a:rPr lang="en-US" sz="2000" dirty="0"/>
              <a:t>Voice 1	Lord, Jesus, you are the Morning Star that heralds a new dawn.</a:t>
            </a:r>
          </a:p>
          <a:p>
            <a:pPr defTabSz="360000">
              <a:lnSpc>
                <a:spcPct val="150000"/>
              </a:lnSpc>
            </a:pPr>
            <a:r>
              <a:rPr lang="en-US" sz="2000" b="1" dirty="0"/>
              <a:t>All			O Morning Star,</a:t>
            </a:r>
          </a:p>
          <a:p>
            <a:pPr defTabSz="360000">
              <a:lnSpc>
                <a:spcPct val="150000"/>
              </a:lnSpc>
            </a:pPr>
            <a:r>
              <a:rPr lang="en-US" sz="2000" b="1" dirty="0"/>
              <a:t>			</a:t>
            </a:r>
            <a:r>
              <a:rPr lang="en-US" sz="2000" b="1" dirty="0" err="1"/>
              <a:t>splendour</a:t>
            </a:r>
            <a:r>
              <a:rPr lang="en-US" sz="2000" b="1" dirty="0"/>
              <a:t> of light eternal and sun of righteousness:</a:t>
            </a:r>
          </a:p>
          <a:p>
            <a:pPr defTabSz="360000">
              <a:lnSpc>
                <a:spcPct val="150000"/>
              </a:lnSpc>
            </a:pPr>
            <a:r>
              <a:rPr lang="en-US" sz="2000" b="1" dirty="0"/>
              <a:t>			Come and enlighten those who dwell in darkness </a:t>
            </a:r>
          </a:p>
          <a:p>
            <a:pPr defTabSz="360000">
              <a:lnSpc>
                <a:spcPct val="150000"/>
              </a:lnSpc>
            </a:pPr>
            <a:r>
              <a:rPr lang="en-US" sz="2000" b="1" dirty="0"/>
              <a:t>			and the shadow of death.</a:t>
            </a:r>
          </a:p>
        </p:txBody>
      </p:sp>
    </p:spTree>
    <p:extLst>
      <p:ext uri="{BB962C8B-B14F-4D97-AF65-F5344CB8AC3E}">
        <p14:creationId xmlns:p14="http://schemas.microsoft.com/office/powerpoint/2010/main" val="1082723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B3A84A-7B34-433F-B75A-4C9FECFF65B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8854" r="4018"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0221A77-05F7-4E46-8966-7B7B99D63095}"/>
              </a:ext>
            </a:extLst>
          </p:cNvPr>
          <p:cNvSpPr txBox="1"/>
          <p:nvPr/>
        </p:nvSpPr>
        <p:spPr>
          <a:xfrm>
            <a:off x="1073425" y="263538"/>
            <a:ext cx="11449878" cy="3737946"/>
          </a:xfrm>
          <a:prstGeom prst="rect">
            <a:avLst/>
          </a:prstGeom>
          <a:noFill/>
        </p:spPr>
        <p:txBody>
          <a:bodyPr wrap="square">
            <a:spAutoFit/>
          </a:bodyPr>
          <a:lstStyle/>
          <a:p>
            <a:pPr defTabSz="360000">
              <a:lnSpc>
                <a:spcPct val="150000"/>
              </a:lnSpc>
            </a:pPr>
            <a:r>
              <a:rPr lang="en-US" sz="2000" b="1" dirty="0"/>
              <a:t>Closing Responses</a:t>
            </a:r>
          </a:p>
          <a:p>
            <a:pPr defTabSz="360000">
              <a:lnSpc>
                <a:spcPct val="150000"/>
              </a:lnSpc>
            </a:pPr>
            <a:r>
              <a:rPr lang="en-US" sz="2000" dirty="0"/>
              <a:t>Voice 1	Blessed Spirit, come upon us and the whole of our world – </a:t>
            </a:r>
          </a:p>
          <a:p>
            <a:pPr defTabSz="360000">
              <a:lnSpc>
                <a:spcPct val="150000"/>
              </a:lnSpc>
            </a:pPr>
            <a:r>
              <a:rPr lang="en-US" sz="2000" dirty="0"/>
              <a:t>			Especially upon our sisters and brothers in Ukraine.</a:t>
            </a:r>
          </a:p>
          <a:p>
            <a:pPr defTabSz="360000">
              <a:lnSpc>
                <a:spcPct val="150000"/>
              </a:lnSpc>
            </a:pPr>
            <a:r>
              <a:rPr lang="en-US" sz="2000" b="1" dirty="0"/>
              <a:t>All			May we see again the fruits of your </a:t>
            </a:r>
            <a:r>
              <a:rPr lang="en-US" sz="2000" b="1" dirty="0" err="1"/>
              <a:t>labouring</a:t>
            </a:r>
            <a:r>
              <a:rPr lang="en-US" sz="2000" b="1" dirty="0"/>
              <a:t> among us:	</a:t>
            </a:r>
          </a:p>
          <a:p>
            <a:pPr defTabSz="360000">
              <a:lnSpc>
                <a:spcPct val="150000"/>
              </a:lnSpc>
            </a:pPr>
            <a:r>
              <a:rPr lang="en-US" sz="2000" b="1" dirty="0"/>
              <a:t>			the fruits of love and joy, </a:t>
            </a:r>
          </a:p>
          <a:p>
            <a:pPr defTabSz="360000">
              <a:lnSpc>
                <a:spcPct val="150000"/>
              </a:lnSpc>
            </a:pPr>
            <a:r>
              <a:rPr lang="en-US" sz="2000" b="1" dirty="0"/>
              <a:t>			peace and, patience,</a:t>
            </a:r>
          </a:p>
          <a:p>
            <a:pPr defTabSz="360000">
              <a:lnSpc>
                <a:spcPct val="150000"/>
              </a:lnSpc>
            </a:pPr>
            <a:r>
              <a:rPr lang="en-US" sz="2000" b="1" dirty="0"/>
              <a:t>			kindness and generosity, </a:t>
            </a:r>
          </a:p>
          <a:p>
            <a:pPr defTabSz="360000">
              <a:lnSpc>
                <a:spcPct val="150000"/>
              </a:lnSpc>
            </a:pPr>
            <a:r>
              <a:rPr lang="en-US" sz="2000" b="1" dirty="0"/>
              <a:t>			faithfulness, gentleness and self-control.</a:t>
            </a:r>
          </a:p>
        </p:txBody>
      </p:sp>
    </p:spTree>
    <p:extLst>
      <p:ext uri="{BB962C8B-B14F-4D97-AF65-F5344CB8AC3E}">
        <p14:creationId xmlns:p14="http://schemas.microsoft.com/office/powerpoint/2010/main" val="2533551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CE6918A-96F7-47E6-AF4E-1166A6640CE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58091" y="271459"/>
            <a:ext cx="10166502" cy="3785652"/>
          </a:xfrm>
          <a:prstGeom prst="rect">
            <a:avLst/>
          </a:prstGeom>
          <a:noFill/>
        </p:spPr>
        <p:txBody>
          <a:bodyPr wrap="square">
            <a:spAutoFit/>
          </a:bodyPr>
          <a:lstStyle/>
          <a:p>
            <a:r>
              <a:rPr lang="en-US" sz="2000" b="1" dirty="0"/>
              <a:t>Opening Responses</a:t>
            </a:r>
          </a:p>
          <a:p>
            <a:endParaRPr lang="en-US" sz="2000" dirty="0"/>
          </a:p>
          <a:p>
            <a:pPr defTabSz="360000">
              <a:lnSpc>
                <a:spcPct val="150000"/>
              </a:lnSpc>
            </a:pPr>
            <a:r>
              <a:rPr lang="en-US" sz="2000" dirty="0"/>
              <a:t>Voice 1	We gather in the name of the Father:</a:t>
            </a:r>
          </a:p>
          <a:p>
            <a:pPr defTabSz="360000">
              <a:lnSpc>
                <a:spcPct val="150000"/>
              </a:lnSpc>
            </a:pPr>
            <a:r>
              <a:rPr lang="en-US" sz="2000" dirty="0"/>
              <a:t>			Who created the sun to give light and warmth to the children of the earth.</a:t>
            </a:r>
          </a:p>
          <a:p>
            <a:pPr defTabSz="360000">
              <a:lnSpc>
                <a:spcPct val="150000"/>
              </a:lnSpc>
            </a:pPr>
            <a:r>
              <a:rPr lang="en-US" sz="2000" b="1" dirty="0"/>
              <a:t>All			But, Father, that light is veiled by the clouds of war:</a:t>
            </a:r>
          </a:p>
          <a:p>
            <a:pPr defTabSz="360000">
              <a:lnSpc>
                <a:spcPct val="150000"/>
              </a:lnSpc>
            </a:pPr>
            <a:r>
              <a:rPr lang="en-US" sz="2000" b="1" dirty="0"/>
              <a:t>			The dust of bombings;</a:t>
            </a:r>
          </a:p>
          <a:p>
            <a:pPr defTabSz="360000">
              <a:lnSpc>
                <a:spcPct val="150000"/>
              </a:lnSpc>
            </a:pPr>
            <a:r>
              <a:rPr lang="en-US" sz="2000" b="1" dirty="0"/>
              <a:t>			The darkness of fear; </a:t>
            </a:r>
          </a:p>
          <a:p>
            <a:pPr defTabSz="360000">
              <a:lnSpc>
                <a:spcPct val="150000"/>
              </a:lnSpc>
            </a:pPr>
            <a:r>
              <a:rPr lang="en-US" sz="2000" b="1" dirty="0"/>
              <a:t>			The fogs of lies and confusion:</a:t>
            </a:r>
          </a:p>
          <a:p>
            <a:pPr defTabSz="360000"/>
            <a:r>
              <a:rPr lang="en-US" sz="2000" b="1" dirty="0"/>
              <a:t>			And the children of your earth are afraid.</a:t>
            </a:r>
          </a:p>
        </p:txBody>
      </p:sp>
    </p:spTree>
    <p:extLst>
      <p:ext uri="{BB962C8B-B14F-4D97-AF65-F5344CB8AC3E}">
        <p14:creationId xmlns:p14="http://schemas.microsoft.com/office/powerpoint/2010/main" val="4120659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B3A84A-7B34-433F-B75A-4C9FECFF65B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8854" r="4018"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0221A77-05F7-4E46-8966-7B7B99D63095}"/>
              </a:ext>
            </a:extLst>
          </p:cNvPr>
          <p:cNvSpPr txBox="1"/>
          <p:nvPr/>
        </p:nvSpPr>
        <p:spPr>
          <a:xfrm>
            <a:off x="1073426" y="276789"/>
            <a:ext cx="11449878" cy="1891287"/>
          </a:xfrm>
          <a:prstGeom prst="rect">
            <a:avLst/>
          </a:prstGeom>
          <a:noFill/>
        </p:spPr>
        <p:txBody>
          <a:bodyPr wrap="square">
            <a:spAutoFit/>
          </a:bodyPr>
          <a:lstStyle/>
          <a:p>
            <a:pPr defTabSz="360000">
              <a:lnSpc>
                <a:spcPct val="150000"/>
              </a:lnSpc>
            </a:pPr>
            <a:r>
              <a:rPr lang="en-US" sz="2000" dirty="0"/>
              <a:t>Closing Responses</a:t>
            </a:r>
          </a:p>
          <a:p>
            <a:pPr defTabSz="360000">
              <a:lnSpc>
                <a:spcPct val="150000"/>
              </a:lnSpc>
            </a:pPr>
            <a:r>
              <a:rPr lang="en-US" sz="2000" dirty="0"/>
              <a:t>Voice 1	And may all who are suffering warfare and exile </a:t>
            </a:r>
          </a:p>
          <a:p>
            <a:pPr defTabSz="360000">
              <a:lnSpc>
                <a:spcPct val="150000"/>
              </a:lnSpc>
            </a:pPr>
            <a:r>
              <a:rPr lang="en-US" sz="2000" dirty="0"/>
              <a:t>			be this day under the light of God’s blessing.</a:t>
            </a:r>
          </a:p>
          <a:p>
            <a:pPr defTabSz="360000">
              <a:lnSpc>
                <a:spcPct val="150000"/>
              </a:lnSpc>
            </a:pPr>
            <a:r>
              <a:rPr lang="en-US" sz="2000" b="1" dirty="0"/>
              <a:t>All			Amen</a:t>
            </a:r>
          </a:p>
        </p:txBody>
      </p:sp>
    </p:spTree>
    <p:extLst>
      <p:ext uri="{BB962C8B-B14F-4D97-AF65-F5344CB8AC3E}">
        <p14:creationId xmlns:p14="http://schemas.microsoft.com/office/powerpoint/2010/main" val="2862493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55C410-25F6-42F6-AB9A-CBFA2467C45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45029" y="271459"/>
            <a:ext cx="10166312" cy="3430170"/>
          </a:xfrm>
          <a:prstGeom prst="rect">
            <a:avLst/>
          </a:prstGeom>
          <a:noFill/>
        </p:spPr>
        <p:txBody>
          <a:bodyPr wrap="square">
            <a:spAutoFit/>
          </a:bodyPr>
          <a:lstStyle/>
          <a:p>
            <a:r>
              <a:rPr lang="en-US" sz="2000" b="1" dirty="0"/>
              <a:t>Opening Responses</a:t>
            </a:r>
          </a:p>
          <a:p>
            <a:endParaRPr lang="en-US" sz="2000" dirty="0"/>
          </a:p>
          <a:p>
            <a:pPr defTabSz="360000">
              <a:lnSpc>
                <a:spcPct val="150000"/>
              </a:lnSpc>
            </a:pPr>
            <a:r>
              <a:rPr lang="en-US" sz="2000" dirty="0"/>
              <a:t>Voice 1	We gather in the name of the Son:</a:t>
            </a:r>
          </a:p>
          <a:p>
            <a:pPr defTabSz="360000">
              <a:lnSpc>
                <a:spcPct val="150000"/>
              </a:lnSpc>
            </a:pPr>
            <a:r>
              <a:rPr lang="en-US" sz="2000" dirty="0"/>
              <a:t>			The one who rose with a new dawn for humanity.</a:t>
            </a:r>
          </a:p>
          <a:p>
            <a:pPr defTabSz="360000">
              <a:lnSpc>
                <a:spcPct val="150000"/>
              </a:lnSpc>
            </a:pPr>
            <a:r>
              <a:rPr lang="en-US" sz="2000" b="1" dirty="0"/>
              <a:t>All			And yet, Lord Jesus – </a:t>
            </a:r>
          </a:p>
          <a:p>
            <a:pPr defTabSz="360000">
              <a:lnSpc>
                <a:spcPct val="150000"/>
              </a:lnSpc>
            </a:pPr>
            <a:r>
              <a:rPr lang="en-US" sz="2000" b="1" dirty="0"/>
              <a:t>			Where does the light of your resurrection shine</a:t>
            </a:r>
          </a:p>
          <a:p>
            <a:pPr defTabSz="360000">
              <a:lnSpc>
                <a:spcPct val="150000"/>
              </a:lnSpc>
            </a:pPr>
            <a:r>
              <a:rPr lang="en-US" sz="2000" b="1" dirty="0"/>
              <a:t>			in a world filled with death and destruction?</a:t>
            </a:r>
          </a:p>
          <a:p>
            <a:pPr defTabSz="360000">
              <a:lnSpc>
                <a:spcPct val="150000"/>
              </a:lnSpc>
            </a:pPr>
            <a:r>
              <a:rPr lang="en-US" sz="2000" b="1" dirty="0"/>
              <a:t>			Lord Jesus, we yearn for the lights of peace and of hope. </a:t>
            </a:r>
          </a:p>
        </p:txBody>
      </p:sp>
    </p:spTree>
    <p:extLst>
      <p:ext uri="{BB962C8B-B14F-4D97-AF65-F5344CB8AC3E}">
        <p14:creationId xmlns:p14="http://schemas.microsoft.com/office/powerpoint/2010/main" val="2126503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7470C6-526B-4190-AE5D-2FEC67105B3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58091" y="258207"/>
            <a:ext cx="10166502" cy="5601533"/>
          </a:xfrm>
          <a:prstGeom prst="rect">
            <a:avLst/>
          </a:prstGeom>
          <a:noFill/>
        </p:spPr>
        <p:txBody>
          <a:bodyPr wrap="square">
            <a:spAutoFit/>
          </a:bodyPr>
          <a:lstStyle/>
          <a:p>
            <a:r>
              <a:rPr lang="en-US" sz="2000" b="1" dirty="0"/>
              <a:t>Opening Responses</a:t>
            </a:r>
          </a:p>
          <a:p>
            <a:endParaRPr lang="en-US" sz="2000" dirty="0"/>
          </a:p>
          <a:p>
            <a:pPr defTabSz="360000">
              <a:lnSpc>
                <a:spcPct val="150000"/>
              </a:lnSpc>
            </a:pPr>
            <a:r>
              <a:rPr lang="en-US" sz="2000" dirty="0"/>
              <a:t>Voice 1	We gather in the name of the Holy Spirit:</a:t>
            </a:r>
          </a:p>
          <a:p>
            <a:pPr defTabSz="360000">
              <a:lnSpc>
                <a:spcPct val="150000"/>
              </a:lnSpc>
            </a:pPr>
            <a:r>
              <a:rPr lang="en-US" sz="2000" dirty="0"/>
              <a:t>			Whose gifts are wisdom and knowledge, </a:t>
            </a:r>
          </a:p>
          <a:p>
            <a:pPr defTabSz="360000">
              <a:lnSpc>
                <a:spcPct val="150000"/>
              </a:lnSpc>
            </a:pPr>
            <a:r>
              <a:rPr lang="en-US" sz="2000" dirty="0"/>
              <a:t>			right judgement and fortitude,</a:t>
            </a:r>
          </a:p>
          <a:p>
            <a:pPr defTabSz="360000">
              <a:lnSpc>
                <a:spcPct val="150000"/>
              </a:lnSpc>
            </a:pPr>
            <a:r>
              <a:rPr lang="en-US" sz="2000" dirty="0"/>
              <a:t>			understanding and fear of the Lord</a:t>
            </a:r>
          </a:p>
          <a:p>
            <a:pPr defTabSz="360000">
              <a:lnSpc>
                <a:spcPct val="150000"/>
              </a:lnSpc>
            </a:pPr>
            <a:r>
              <a:rPr lang="en-US" sz="2000" b="1" dirty="0"/>
              <a:t>All			But, Spirit of God,</a:t>
            </a:r>
          </a:p>
          <a:p>
            <a:pPr defTabSz="360000">
              <a:lnSpc>
                <a:spcPct val="150000"/>
              </a:lnSpc>
            </a:pPr>
            <a:r>
              <a:rPr lang="en-US" sz="2000" b="1" dirty="0"/>
              <a:t>			The gifts you pour out with such grace and generosity</a:t>
            </a:r>
          </a:p>
          <a:p>
            <a:pPr defTabSz="360000">
              <a:lnSpc>
                <a:spcPct val="150000"/>
              </a:lnSpc>
            </a:pPr>
            <a:r>
              <a:rPr lang="en-US" sz="2000" b="1" dirty="0"/>
              <a:t>			are squandered and abused</a:t>
            </a:r>
          </a:p>
          <a:p>
            <a:pPr defTabSz="360000">
              <a:lnSpc>
                <a:spcPct val="150000"/>
              </a:lnSpc>
            </a:pPr>
            <a:r>
              <a:rPr lang="en-US" sz="2000" b="1" dirty="0"/>
              <a:t>			by those who use them to make war on innocence.</a:t>
            </a:r>
          </a:p>
          <a:p>
            <a:pPr defTabSz="360000">
              <a:lnSpc>
                <a:spcPct val="150000"/>
              </a:lnSpc>
            </a:pPr>
            <a:r>
              <a:rPr lang="en-US" sz="2000" b="1" dirty="0"/>
              <a:t>			Blessed Spirit, shine the light of your gifts into the cold hearts of men –</a:t>
            </a:r>
          </a:p>
          <a:p>
            <a:pPr defTabSz="360000">
              <a:lnSpc>
                <a:spcPct val="150000"/>
              </a:lnSpc>
            </a:pPr>
            <a:r>
              <a:rPr lang="en-US" sz="2000" b="1" dirty="0"/>
              <a:t>			Kindle in them the fire of your love for all peoples.</a:t>
            </a:r>
          </a:p>
          <a:p>
            <a:endParaRPr lang="en-US" dirty="0"/>
          </a:p>
        </p:txBody>
      </p:sp>
    </p:spTree>
    <p:extLst>
      <p:ext uri="{BB962C8B-B14F-4D97-AF65-F5344CB8AC3E}">
        <p14:creationId xmlns:p14="http://schemas.microsoft.com/office/powerpoint/2010/main" val="39082910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9773AC-DD25-4A48-82CB-6C365AD1731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71155" y="271648"/>
            <a:ext cx="10179564" cy="4199611"/>
          </a:xfrm>
          <a:prstGeom prst="rect">
            <a:avLst/>
          </a:prstGeom>
          <a:noFill/>
        </p:spPr>
        <p:txBody>
          <a:bodyPr wrap="square">
            <a:spAutoFit/>
          </a:bodyPr>
          <a:lstStyle/>
          <a:p>
            <a:pPr>
              <a:lnSpc>
                <a:spcPct val="150000"/>
              </a:lnSpc>
            </a:pPr>
            <a:r>
              <a:rPr lang="en-US" sz="2000" b="1" dirty="0"/>
              <a:t>From the Word of God</a:t>
            </a:r>
          </a:p>
          <a:p>
            <a:pPr>
              <a:lnSpc>
                <a:spcPct val="150000"/>
              </a:lnSpc>
            </a:pPr>
            <a:endParaRPr lang="en-US" sz="2000" dirty="0"/>
          </a:p>
          <a:p>
            <a:pPr>
              <a:lnSpc>
                <a:spcPct val="150000"/>
              </a:lnSpc>
            </a:pPr>
            <a:r>
              <a:rPr lang="en-US" sz="2000" dirty="0"/>
              <a:t>God is our refuge and strength,</a:t>
            </a:r>
          </a:p>
          <a:p>
            <a:pPr>
              <a:lnSpc>
                <a:spcPct val="150000"/>
              </a:lnSpc>
            </a:pPr>
            <a:r>
              <a:rPr lang="en-US" sz="2000" dirty="0"/>
              <a:t>   a very present help in trouble.</a:t>
            </a:r>
          </a:p>
          <a:p>
            <a:pPr>
              <a:lnSpc>
                <a:spcPct val="150000"/>
              </a:lnSpc>
            </a:pPr>
            <a:r>
              <a:rPr lang="en-US" sz="2000" dirty="0"/>
              <a:t>Therefore we will not fear, though the earth should change,</a:t>
            </a:r>
          </a:p>
          <a:p>
            <a:pPr>
              <a:lnSpc>
                <a:spcPct val="150000"/>
              </a:lnSpc>
            </a:pPr>
            <a:r>
              <a:rPr lang="en-US" sz="2000" dirty="0"/>
              <a:t>   though the mountains shake in the heart of the sea;</a:t>
            </a:r>
          </a:p>
          <a:p>
            <a:pPr>
              <a:lnSpc>
                <a:spcPct val="150000"/>
              </a:lnSpc>
            </a:pPr>
            <a:r>
              <a:rPr lang="en-US" sz="2000" dirty="0"/>
              <a:t>though its waters roar and foam,</a:t>
            </a:r>
          </a:p>
          <a:p>
            <a:pPr>
              <a:lnSpc>
                <a:spcPct val="150000"/>
              </a:lnSpc>
            </a:pPr>
            <a:r>
              <a:rPr lang="en-US" sz="2000" dirty="0"/>
              <a:t>   though the mountains tremble with its tumult.</a:t>
            </a:r>
          </a:p>
          <a:p>
            <a:pPr>
              <a:lnSpc>
                <a:spcPct val="150000"/>
              </a:lnSpc>
            </a:pPr>
            <a:r>
              <a:rPr lang="en-US" sz="2000" dirty="0"/>
              <a:t>          Selah</a:t>
            </a:r>
          </a:p>
        </p:txBody>
      </p:sp>
    </p:spTree>
    <p:extLst>
      <p:ext uri="{BB962C8B-B14F-4D97-AF65-F5344CB8AC3E}">
        <p14:creationId xmlns:p14="http://schemas.microsoft.com/office/powerpoint/2010/main" val="135597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9773AC-DD25-4A48-82CB-6C365AD1731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58091" y="284711"/>
            <a:ext cx="10166502" cy="5122941"/>
          </a:xfrm>
          <a:prstGeom prst="rect">
            <a:avLst/>
          </a:prstGeom>
          <a:noFill/>
        </p:spPr>
        <p:txBody>
          <a:bodyPr wrap="square">
            <a:spAutoFit/>
          </a:bodyPr>
          <a:lstStyle/>
          <a:p>
            <a:pPr>
              <a:lnSpc>
                <a:spcPct val="150000"/>
              </a:lnSpc>
            </a:pPr>
            <a:r>
              <a:rPr lang="en-US" sz="2000" b="1" dirty="0"/>
              <a:t>From the Word of God</a:t>
            </a:r>
          </a:p>
          <a:p>
            <a:pPr>
              <a:lnSpc>
                <a:spcPct val="150000"/>
              </a:lnSpc>
            </a:pPr>
            <a:endParaRPr lang="en-US" sz="2000" dirty="0"/>
          </a:p>
          <a:p>
            <a:pPr>
              <a:lnSpc>
                <a:spcPct val="150000"/>
              </a:lnSpc>
            </a:pPr>
            <a:r>
              <a:rPr lang="en-US" sz="2000" dirty="0"/>
              <a:t>There is a river whose streams make glad the city of God,</a:t>
            </a:r>
          </a:p>
          <a:p>
            <a:pPr>
              <a:lnSpc>
                <a:spcPct val="150000"/>
              </a:lnSpc>
            </a:pPr>
            <a:r>
              <a:rPr lang="en-US" sz="2000" dirty="0"/>
              <a:t>   the holy habitation of the Most High.</a:t>
            </a:r>
          </a:p>
          <a:p>
            <a:pPr>
              <a:lnSpc>
                <a:spcPct val="150000"/>
              </a:lnSpc>
            </a:pPr>
            <a:r>
              <a:rPr lang="en-US" sz="2000" dirty="0"/>
              <a:t>God is in the midst of the city; it shall not be moved;</a:t>
            </a:r>
          </a:p>
          <a:p>
            <a:pPr>
              <a:lnSpc>
                <a:spcPct val="150000"/>
              </a:lnSpc>
            </a:pPr>
            <a:r>
              <a:rPr lang="en-US" sz="2000" dirty="0"/>
              <a:t>   God will help it when the morning dawns.</a:t>
            </a:r>
          </a:p>
          <a:p>
            <a:pPr>
              <a:lnSpc>
                <a:spcPct val="150000"/>
              </a:lnSpc>
            </a:pPr>
            <a:r>
              <a:rPr lang="en-US" sz="2000" dirty="0"/>
              <a:t>The nations are in an uproar, the kingdoms totter;</a:t>
            </a:r>
          </a:p>
          <a:p>
            <a:pPr>
              <a:lnSpc>
                <a:spcPct val="150000"/>
              </a:lnSpc>
            </a:pPr>
            <a:r>
              <a:rPr lang="en-US" sz="2000" dirty="0"/>
              <a:t>   he utters his voice, the earth melts.</a:t>
            </a:r>
          </a:p>
          <a:p>
            <a:pPr>
              <a:lnSpc>
                <a:spcPct val="150000"/>
              </a:lnSpc>
            </a:pPr>
            <a:r>
              <a:rPr lang="en-US" sz="2000" dirty="0"/>
              <a:t>The Lord of hosts is with us;</a:t>
            </a:r>
          </a:p>
          <a:p>
            <a:pPr>
              <a:lnSpc>
                <a:spcPct val="150000"/>
              </a:lnSpc>
            </a:pPr>
            <a:r>
              <a:rPr lang="en-US" sz="2000" dirty="0"/>
              <a:t>   the God of Jacob is our refuge.</a:t>
            </a:r>
          </a:p>
          <a:p>
            <a:pPr>
              <a:lnSpc>
                <a:spcPct val="150000"/>
              </a:lnSpc>
            </a:pPr>
            <a:r>
              <a:rPr lang="en-US" sz="2000" dirty="0"/>
              <a:t>          Selah</a:t>
            </a:r>
          </a:p>
        </p:txBody>
      </p:sp>
    </p:spTree>
    <p:extLst>
      <p:ext uri="{BB962C8B-B14F-4D97-AF65-F5344CB8AC3E}">
        <p14:creationId xmlns:p14="http://schemas.microsoft.com/office/powerpoint/2010/main" val="28613565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9773AC-DD25-4A48-82CB-6C365AD1731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58091" y="284711"/>
            <a:ext cx="10166502" cy="6046271"/>
          </a:xfrm>
          <a:prstGeom prst="rect">
            <a:avLst/>
          </a:prstGeom>
          <a:noFill/>
        </p:spPr>
        <p:txBody>
          <a:bodyPr wrap="square">
            <a:spAutoFit/>
          </a:bodyPr>
          <a:lstStyle/>
          <a:p>
            <a:pPr>
              <a:lnSpc>
                <a:spcPct val="150000"/>
              </a:lnSpc>
            </a:pPr>
            <a:r>
              <a:rPr lang="en-US" sz="2000" b="1" dirty="0"/>
              <a:t>From the Word of God</a:t>
            </a:r>
          </a:p>
          <a:p>
            <a:pPr>
              <a:lnSpc>
                <a:spcPct val="150000"/>
              </a:lnSpc>
            </a:pPr>
            <a:endParaRPr lang="en-US" sz="2000" dirty="0"/>
          </a:p>
          <a:p>
            <a:pPr>
              <a:lnSpc>
                <a:spcPct val="150000"/>
              </a:lnSpc>
            </a:pPr>
            <a:r>
              <a:rPr lang="en-US" sz="2000" dirty="0"/>
              <a:t>Come, behold the works of the Lord;</a:t>
            </a:r>
          </a:p>
          <a:p>
            <a:pPr>
              <a:lnSpc>
                <a:spcPct val="150000"/>
              </a:lnSpc>
            </a:pPr>
            <a:r>
              <a:rPr lang="en-US" sz="2000" dirty="0"/>
              <a:t>   see what desolations he has brought on the earth.</a:t>
            </a:r>
          </a:p>
          <a:p>
            <a:pPr>
              <a:lnSpc>
                <a:spcPct val="150000"/>
              </a:lnSpc>
            </a:pPr>
            <a:r>
              <a:rPr lang="en-US" sz="2000" dirty="0"/>
              <a:t>He makes wars cease to the end of the earth;</a:t>
            </a:r>
          </a:p>
          <a:p>
            <a:pPr>
              <a:lnSpc>
                <a:spcPct val="150000"/>
              </a:lnSpc>
            </a:pPr>
            <a:r>
              <a:rPr lang="en-US" sz="2000" dirty="0"/>
              <a:t>   he breaks the bow, and shatters the spear;</a:t>
            </a:r>
          </a:p>
          <a:p>
            <a:pPr>
              <a:lnSpc>
                <a:spcPct val="150000"/>
              </a:lnSpc>
            </a:pPr>
            <a:r>
              <a:rPr lang="en-US" sz="2000" dirty="0"/>
              <a:t>   he burns the shields with fire.</a:t>
            </a:r>
          </a:p>
          <a:p>
            <a:pPr>
              <a:lnSpc>
                <a:spcPct val="150000"/>
              </a:lnSpc>
            </a:pPr>
            <a:r>
              <a:rPr lang="en-US" sz="2000" dirty="0"/>
              <a:t>‘Be still, and know that I am God!</a:t>
            </a:r>
          </a:p>
          <a:p>
            <a:pPr>
              <a:lnSpc>
                <a:spcPct val="150000"/>
              </a:lnSpc>
            </a:pPr>
            <a:r>
              <a:rPr lang="en-US" sz="2000" dirty="0"/>
              <a:t>   I am exalted among the nations,</a:t>
            </a:r>
          </a:p>
          <a:p>
            <a:pPr>
              <a:lnSpc>
                <a:spcPct val="150000"/>
              </a:lnSpc>
            </a:pPr>
            <a:r>
              <a:rPr lang="en-US" sz="2000" dirty="0"/>
              <a:t>   I am exalted in the earth.’</a:t>
            </a:r>
          </a:p>
          <a:p>
            <a:pPr>
              <a:lnSpc>
                <a:spcPct val="150000"/>
              </a:lnSpc>
            </a:pPr>
            <a:r>
              <a:rPr lang="en-US" sz="2000" dirty="0"/>
              <a:t>The Lord of hosts is with us;</a:t>
            </a:r>
          </a:p>
          <a:p>
            <a:pPr>
              <a:lnSpc>
                <a:spcPct val="150000"/>
              </a:lnSpc>
            </a:pPr>
            <a:r>
              <a:rPr lang="en-US" sz="2000" dirty="0"/>
              <a:t>   the God of Jacob is our refuge.</a:t>
            </a:r>
          </a:p>
          <a:p>
            <a:pPr>
              <a:lnSpc>
                <a:spcPct val="150000"/>
              </a:lnSpc>
            </a:pPr>
            <a:r>
              <a:rPr lang="en-US" sz="2000" dirty="0"/>
              <a:t>          Selah</a:t>
            </a:r>
            <a:endParaRPr lang="en-US" dirty="0"/>
          </a:p>
        </p:txBody>
      </p:sp>
    </p:spTree>
    <p:extLst>
      <p:ext uri="{BB962C8B-B14F-4D97-AF65-F5344CB8AC3E}">
        <p14:creationId xmlns:p14="http://schemas.microsoft.com/office/powerpoint/2010/main" val="6333971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BA580B-D13D-4DE2-952D-E0E4F7CFA37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71154" y="271459"/>
            <a:ext cx="10153438" cy="1356782"/>
          </a:xfrm>
          <a:prstGeom prst="rect">
            <a:avLst/>
          </a:prstGeom>
          <a:noFill/>
        </p:spPr>
        <p:txBody>
          <a:bodyPr wrap="square">
            <a:spAutoFit/>
          </a:bodyPr>
          <a:lstStyle/>
          <a:p>
            <a:r>
              <a:rPr lang="en-US" sz="2000" b="1" dirty="0"/>
              <a:t>Music for Reflection</a:t>
            </a:r>
          </a:p>
          <a:p>
            <a:endParaRPr lang="en-US" sz="2000" dirty="0"/>
          </a:p>
          <a:p>
            <a:pPr lvl="0">
              <a:spcAft>
                <a:spcPts val="500"/>
              </a:spcAft>
            </a:pPr>
            <a:r>
              <a:rPr lang="en-GB" sz="1800" b="1" u="sng" dirty="0">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Kyrie </a:t>
            </a:r>
            <a:r>
              <a:rPr lang="en-GB" sz="1800" b="1" u="sng" dirty="0" err="1">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Eleyson</a:t>
            </a:r>
            <a:r>
              <a:rPr lang="en-GB" sz="1800" b="1" u="sng" dirty="0">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a:t>
            </a:r>
            <a:r>
              <a:rPr lang="en-GB" sz="1800" u="sng" dirty="0">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 Ukrainian Orthodox Chant of the XV Century by Kyiv Chamber Choir (sacred choral music</a:t>
            </a:r>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024195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BA580B-D13D-4DE2-952D-E0E4F7CFA37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l="8854" r="4018" b="-1"/>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3406423-A39F-4D5B-9767-367C0CFF2CF7}"/>
              </a:ext>
            </a:extLst>
          </p:cNvPr>
          <p:cNvSpPr txBox="1"/>
          <p:nvPr/>
        </p:nvSpPr>
        <p:spPr>
          <a:xfrm>
            <a:off x="1071153" y="271459"/>
            <a:ext cx="10153439" cy="2554545"/>
          </a:xfrm>
          <a:prstGeom prst="rect">
            <a:avLst/>
          </a:prstGeom>
          <a:noFill/>
        </p:spPr>
        <p:txBody>
          <a:bodyPr wrap="square">
            <a:spAutoFit/>
          </a:bodyPr>
          <a:lstStyle/>
          <a:p>
            <a:r>
              <a:rPr lang="en-US" sz="2000" b="1" dirty="0"/>
              <a:t>From the Word of God</a:t>
            </a:r>
          </a:p>
          <a:p>
            <a:endParaRPr lang="en-US" sz="2000" b="1" dirty="0"/>
          </a:p>
          <a:p>
            <a:r>
              <a:rPr lang="en-US" sz="2000" dirty="0"/>
              <a:t>Jesus looked up to heaven and said, ‘Father, the hour has come; glorify your Son so that the Son may glorify you, since you have given him authority over all people, to give eternal life to all whom you have given him. And this is eternal life, that they may know you, the only true God, and Jesus Christ whom you have sent. I glorified you on earth by finishing the work that you gave me to do. So now, Father, glorify me in your own presence with the glory that I had in your presence before the world existed.</a:t>
            </a:r>
          </a:p>
        </p:txBody>
      </p:sp>
    </p:spTree>
    <p:extLst>
      <p:ext uri="{BB962C8B-B14F-4D97-AF65-F5344CB8AC3E}">
        <p14:creationId xmlns:p14="http://schemas.microsoft.com/office/powerpoint/2010/main" val="2626663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1695</Words>
  <Application>Microsoft Office PowerPoint</Application>
  <PresentationFormat>Widescreen</PresentationFormat>
  <Paragraphs>118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 Liturgy for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Liturgy for Peace</dc:title>
  <dc:creator>Kathryn Turner</dc:creator>
  <cp:lastModifiedBy>Kathryn Turner</cp:lastModifiedBy>
  <cp:revision>2</cp:revision>
  <dcterms:created xsi:type="dcterms:W3CDTF">2022-03-18T09:31:08Z</dcterms:created>
  <dcterms:modified xsi:type="dcterms:W3CDTF">2022-03-18T16:42:19Z</dcterms:modified>
</cp:coreProperties>
</file>